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9144000" cy="6858000"/>
  <p:embeddedFontLst>
    <p:embeddedFont>
      <p:font typeface="Encode Sans Semi Condensed" panose="020B0600000101010101" charset="0"/>
      <p:regular r:id="rId51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pVoczTp7VxK3qaKW7t9pjCYPx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4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2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2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3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3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3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3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/>
          <p:nvPr/>
        </p:nvSpPr>
        <p:spPr>
          <a:xfrm>
            <a:off x="-95700" y="3158400"/>
            <a:ext cx="9239700" cy="20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2"/>
          <p:cNvSpPr/>
          <p:nvPr/>
        </p:nvSpPr>
        <p:spPr>
          <a:xfrm>
            <a:off x="3702150" y="3083967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2"/>
          <p:cNvSpPr txBox="1">
            <a:spLocks noGrp="1"/>
          </p:cNvSpPr>
          <p:nvPr>
            <p:ph type="ctrTitle"/>
          </p:nvPr>
        </p:nvSpPr>
        <p:spPr>
          <a:xfrm>
            <a:off x="829500" y="773250"/>
            <a:ext cx="74850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9pPr>
          </a:lstStyle>
          <a:p>
            <a:endParaRPr/>
          </a:p>
        </p:txBody>
      </p:sp>
      <p:sp>
        <p:nvSpPr>
          <p:cNvPr id="12" name="Google Shape;12;p52"/>
          <p:cNvSpPr txBox="1">
            <a:spLocks noGrp="1"/>
          </p:cNvSpPr>
          <p:nvPr>
            <p:ph type="subTitle" idx="1"/>
          </p:nvPr>
        </p:nvSpPr>
        <p:spPr>
          <a:xfrm>
            <a:off x="3112625" y="3562850"/>
            <a:ext cx="29190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3"/>
          <p:cNvSpPr/>
          <p:nvPr/>
        </p:nvSpPr>
        <p:spPr>
          <a:xfrm>
            <a:off x="3130803" y="420326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3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3"/>
          <p:cNvSpPr txBox="1">
            <a:spLocks noGrp="1"/>
          </p:cNvSpPr>
          <p:nvPr>
            <p:ph type="title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3"/>
          <p:cNvSpPr/>
          <p:nvPr/>
        </p:nvSpPr>
        <p:spPr>
          <a:xfrm>
            <a:off x="3132138" y="1853852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3"/>
          <p:cNvSpPr/>
          <p:nvPr/>
        </p:nvSpPr>
        <p:spPr>
          <a:xfrm>
            <a:off x="4999204" y="420326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3"/>
          <p:cNvSpPr/>
          <p:nvPr/>
        </p:nvSpPr>
        <p:spPr>
          <a:xfrm>
            <a:off x="6821740" y="420326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3"/>
          <p:cNvSpPr/>
          <p:nvPr/>
        </p:nvSpPr>
        <p:spPr>
          <a:xfrm>
            <a:off x="3132138" y="3294318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3"/>
          <p:cNvSpPr/>
          <p:nvPr/>
        </p:nvSpPr>
        <p:spPr>
          <a:xfrm>
            <a:off x="4999204" y="1851025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/>
          <p:nvPr/>
        </p:nvSpPr>
        <p:spPr>
          <a:xfrm>
            <a:off x="4999204" y="3294318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3"/>
          <p:cNvSpPr/>
          <p:nvPr/>
        </p:nvSpPr>
        <p:spPr>
          <a:xfrm>
            <a:off x="6821740" y="1851025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3"/>
          <p:cNvSpPr/>
          <p:nvPr/>
        </p:nvSpPr>
        <p:spPr>
          <a:xfrm>
            <a:off x="6821740" y="3294318"/>
            <a:ext cx="686302" cy="1467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6">
          <p15:clr>
            <a:srgbClr val="FBAE40"/>
          </p15:clr>
        </p15:guide>
        <p15:guide id="2" pos="1973">
          <p15:clr>
            <a:srgbClr val="FBAE40"/>
          </p15:clr>
        </p15:guide>
        <p15:guide id="3" pos="3152">
          <p15:clr>
            <a:srgbClr val="FBAE40"/>
          </p15:clr>
        </p15:guide>
        <p15:guide id="4" pos="4286">
          <p15:clr>
            <a:srgbClr val="FBAE40"/>
          </p15:clr>
        </p15:guide>
        <p15:guide id="5" orient="horz" pos="20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/>
          <p:nvPr/>
        </p:nvSpPr>
        <p:spPr>
          <a:xfrm flipH="1">
            <a:off x="2893500" y="-79800"/>
            <a:ext cx="62505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4"/>
          <p:cNvSpPr/>
          <p:nvPr/>
        </p:nvSpPr>
        <p:spPr>
          <a:xfrm rot="5400000">
            <a:off x="2027325" y="2497500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 flipH="1">
            <a:off x="3796675" y="1786425"/>
            <a:ext cx="3480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9pPr>
          </a:lstStyle>
          <a:p>
            <a:endParaRPr/>
          </a:p>
        </p:txBody>
      </p:sp>
      <p:sp>
        <p:nvSpPr>
          <p:cNvPr id="30" name="Google Shape;30;p54"/>
          <p:cNvSpPr txBox="1">
            <a:spLocks noGrp="1"/>
          </p:cNvSpPr>
          <p:nvPr>
            <p:ph type="subTitle" idx="1"/>
          </p:nvPr>
        </p:nvSpPr>
        <p:spPr>
          <a:xfrm flipH="1">
            <a:off x="3796675" y="2509157"/>
            <a:ext cx="34800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5"/>
          <p:cNvSpPr/>
          <p:nvPr/>
        </p:nvSpPr>
        <p:spPr>
          <a:xfrm flipH="1">
            <a:off x="-116825" y="-103725"/>
            <a:ext cx="3012300" cy="535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5"/>
          <p:cNvSpPr txBox="1">
            <a:spLocks noGrp="1"/>
          </p:cNvSpPr>
          <p:nvPr>
            <p:ph type="title"/>
          </p:nvPr>
        </p:nvSpPr>
        <p:spPr>
          <a:xfrm>
            <a:off x="629875" y="1712250"/>
            <a:ext cx="22644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subTitle" idx="1"/>
          </p:nvPr>
        </p:nvSpPr>
        <p:spPr>
          <a:xfrm>
            <a:off x="4374125" y="398900"/>
            <a:ext cx="3551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subTitle" idx="2"/>
          </p:nvPr>
        </p:nvSpPr>
        <p:spPr>
          <a:xfrm>
            <a:off x="4374125" y="843156"/>
            <a:ext cx="3556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subTitle" idx="3"/>
          </p:nvPr>
        </p:nvSpPr>
        <p:spPr>
          <a:xfrm>
            <a:off x="4374125" y="3651120"/>
            <a:ext cx="3551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 txBox="1">
            <a:spLocks noGrp="1"/>
          </p:cNvSpPr>
          <p:nvPr>
            <p:ph type="subTitle" idx="4"/>
          </p:nvPr>
        </p:nvSpPr>
        <p:spPr>
          <a:xfrm>
            <a:off x="4374125" y="4099201"/>
            <a:ext cx="3556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5"/>
          <p:cNvSpPr txBox="1">
            <a:spLocks noGrp="1"/>
          </p:cNvSpPr>
          <p:nvPr>
            <p:ph type="subTitle" idx="5"/>
          </p:nvPr>
        </p:nvSpPr>
        <p:spPr>
          <a:xfrm>
            <a:off x="4374125" y="2024610"/>
            <a:ext cx="3551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5"/>
          <p:cNvSpPr txBox="1">
            <a:spLocks noGrp="1"/>
          </p:cNvSpPr>
          <p:nvPr>
            <p:ph type="subTitle" idx="6"/>
          </p:nvPr>
        </p:nvSpPr>
        <p:spPr>
          <a:xfrm>
            <a:off x="4374125" y="2468916"/>
            <a:ext cx="3556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6"/>
          <p:cNvSpPr txBox="1">
            <a:spLocks noGrp="1"/>
          </p:cNvSpPr>
          <p:nvPr>
            <p:ph type="body" idx="1"/>
          </p:nvPr>
        </p:nvSpPr>
        <p:spPr>
          <a:xfrm>
            <a:off x="3365500" y="336975"/>
            <a:ext cx="52989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title"/>
          </p:nvPr>
        </p:nvSpPr>
        <p:spPr>
          <a:xfrm>
            <a:off x="633875" y="1712250"/>
            <a:ext cx="19983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>
            <a:spLocks noGrp="1"/>
          </p:cNvSpPr>
          <p:nvPr>
            <p:ph type="title"/>
          </p:nvPr>
        </p:nvSpPr>
        <p:spPr>
          <a:xfrm>
            <a:off x="1096050" y="2161625"/>
            <a:ext cx="26241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57"/>
          <p:cNvSpPr txBox="1">
            <a:spLocks noGrp="1"/>
          </p:cNvSpPr>
          <p:nvPr>
            <p:ph type="subTitle" idx="1"/>
          </p:nvPr>
        </p:nvSpPr>
        <p:spPr>
          <a:xfrm>
            <a:off x="1096050" y="2998500"/>
            <a:ext cx="26241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57"/>
          <p:cNvSpPr/>
          <p:nvPr/>
        </p:nvSpPr>
        <p:spPr>
          <a:xfrm rot="10800000" flipH="1">
            <a:off x="-47850" y="-95700"/>
            <a:ext cx="9239700" cy="8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726100" y="445025"/>
            <a:ext cx="769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ctrTitle"/>
          </p:nvPr>
        </p:nvSpPr>
        <p:spPr>
          <a:xfrm>
            <a:off x="487699" y="254837"/>
            <a:ext cx="8168851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ko-KR" sz="3500">
                <a:latin typeface="Gulim"/>
                <a:ea typeface="Gulim"/>
                <a:cs typeface="Gulim"/>
                <a:sym typeface="Gulim"/>
              </a:rPr>
              <a:t>빅데이터 기반 </a:t>
            </a:r>
            <a:br>
              <a:rPr lang="ko-KR" sz="3500">
                <a:latin typeface="Gulim"/>
                <a:ea typeface="Gulim"/>
                <a:cs typeface="Gulim"/>
                <a:sym typeface="Gulim"/>
              </a:rPr>
            </a:br>
            <a:r>
              <a:rPr lang="ko-KR" sz="3500">
                <a:latin typeface="Gulim"/>
                <a:ea typeface="Gulim"/>
                <a:cs typeface="Gulim"/>
                <a:sym typeface="Gulim"/>
              </a:rPr>
              <a:t>지능형 서비스 개발자 양성 과정</a:t>
            </a:r>
            <a:endParaRPr sz="3500"/>
          </a:p>
        </p:txBody>
      </p:sp>
      <p:sp>
        <p:nvSpPr>
          <p:cNvPr id="53" name="Google Shape;53;p1"/>
          <p:cNvSpPr txBox="1">
            <a:spLocks noGrp="1"/>
          </p:cNvSpPr>
          <p:nvPr>
            <p:ph type="subTitle" idx="1"/>
          </p:nvPr>
        </p:nvSpPr>
        <p:spPr>
          <a:xfrm>
            <a:off x="0" y="4136570"/>
            <a:ext cx="9143999" cy="94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-KR" sz="32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이젠 컴퓨터 학원</a:t>
            </a:r>
            <a:endParaRPr sz="32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3112625" y="2662335"/>
            <a:ext cx="2919000" cy="30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Semi Condensed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2022 . 10 . 14</a:t>
            </a:r>
            <a:endParaRPr sz="1600" b="0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0" y="3495869"/>
            <a:ext cx="9143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 팀</a:t>
            </a:r>
            <a:endParaRPr sz="3200" b="0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0" y="1897235"/>
            <a:ext cx="9143999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34638C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프로젝트 명: LOL Inven</a:t>
            </a:r>
            <a:endParaRPr sz="3200" b="0" i="0" u="none" strike="noStrike" cap="none">
              <a:solidFill>
                <a:srgbClr val="34638C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8419122" y="-78159"/>
            <a:ext cx="7715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47/50</a:t>
            </a:r>
            <a:endParaRPr sz="1200" b="0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190" name="Google Shape;190;p10"/>
          <p:cNvSpPr txBox="1"/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8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개발 환경</a:t>
            </a:r>
            <a:endParaRPr sz="8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 txBox="1">
            <a:spLocks noGrp="1"/>
          </p:cNvSpPr>
          <p:nvPr>
            <p:ph type="subTitle" idx="1"/>
          </p:nvPr>
        </p:nvSpPr>
        <p:spPr>
          <a:xfrm>
            <a:off x="4374125" y="372396"/>
            <a:ext cx="3551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sz="2500"/>
              <a:t>개발 환경</a:t>
            </a:r>
            <a:endParaRPr sz="2500"/>
          </a:p>
        </p:txBody>
      </p:sp>
      <p:sp>
        <p:nvSpPr>
          <p:cNvPr id="196" name="Google Shape;196;p11"/>
          <p:cNvSpPr txBox="1">
            <a:spLocks noGrp="1"/>
          </p:cNvSpPr>
          <p:nvPr>
            <p:ph type="subTitle" idx="2"/>
          </p:nvPr>
        </p:nvSpPr>
        <p:spPr>
          <a:xfrm>
            <a:off x="4374125" y="843156"/>
            <a:ext cx="3556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500" b="1">
                <a:latin typeface="Gulimche"/>
                <a:ea typeface="Gulimche"/>
                <a:cs typeface="Gulimche"/>
                <a:sym typeface="Gulimche"/>
              </a:rPr>
              <a:t>Tomcat 8.5 , MySQL 8.0 , JDK1.8 , exERD , VisualSVN Server Manager 4.2</a:t>
            </a:r>
            <a:endParaRPr sz="1500" b="1"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197" name="Google Shape;197;p11"/>
          <p:cNvSpPr txBox="1">
            <a:spLocks noGrp="1"/>
          </p:cNvSpPr>
          <p:nvPr>
            <p:ph type="subTitle" idx="5"/>
          </p:nvPr>
        </p:nvSpPr>
        <p:spPr>
          <a:xfrm>
            <a:off x="4374125" y="1998106"/>
            <a:ext cx="3551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sz="2500"/>
              <a:t>개발 언어</a:t>
            </a:r>
            <a:endParaRPr/>
          </a:p>
        </p:txBody>
      </p:sp>
      <p:sp>
        <p:nvSpPr>
          <p:cNvPr id="198" name="Google Shape;198;p11"/>
          <p:cNvSpPr txBox="1">
            <a:spLocks noGrp="1"/>
          </p:cNvSpPr>
          <p:nvPr>
            <p:ph type="title"/>
          </p:nvPr>
        </p:nvSpPr>
        <p:spPr>
          <a:xfrm>
            <a:off x="-112643" y="1712250"/>
            <a:ext cx="3006918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개발 환경</a:t>
            </a:r>
            <a:endParaRPr/>
          </a:p>
        </p:txBody>
      </p:sp>
      <p:sp>
        <p:nvSpPr>
          <p:cNvPr id="199" name="Google Shape;199;p11"/>
          <p:cNvSpPr txBox="1">
            <a:spLocks noGrp="1"/>
          </p:cNvSpPr>
          <p:nvPr>
            <p:ph type="subTitle" idx="6"/>
          </p:nvPr>
        </p:nvSpPr>
        <p:spPr>
          <a:xfrm>
            <a:off x="4374125" y="2468916"/>
            <a:ext cx="3556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500" b="1">
                <a:latin typeface="Gulimche"/>
                <a:ea typeface="Gulimche"/>
                <a:cs typeface="Gulimche"/>
                <a:sym typeface="Gulimche"/>
              </a:rPr>
              <a:t>JAVA , JavaScript , JQuery , Ajax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500" b="1">
                <a:latin typeface="Gulimche"/>
                <a:ea typeface="Gulimche"/>
                <a:cs typeface="Gulimche"/>
                <a:sym typeface="Gulimche"/>
              </a:rPr>
              <a:t>HTML , CSS , JSP , MySQL</a:t>
            </a:r>
            <a:endParaRPr sz="1500" b="1"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200" name="Google Shape;200;p11"/>
          <p:cNvSpPr txBox="1">
            <a:spLocks noGrp="1"/>
          </p:cNvSpPr>
          <p:nvPr>
            <p:ph type="subTitle" idx="3"/>
          </p:nvPr>
        </p:nvSpPr>
        <p:spPr>
          <a:xfrm>
            <a:off x="4374125" y="3624616"/>
            <a:ext cx="3551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sz="2500"/>
              <a:t>개발 도구</a:t>
            </a:r>
            <a:endParaRPr sz="2500"/>
          </a:p>
        </p:txBody>
      </p:sp>
      <p:sp>
        <p:nvSpPr>
          <p:cNvPr id="201" name="Google Shape;201;p11"/>
          <p:cNvSpPr txBox="1">
            <a:spLocks noGrp="1"/>
          </p:cNvSpPr>
          <p:nvPr>
            <p:ph type="subTitle" idx="4"/>
          </p:nvPr>
        </p:nvSpPr>
        <p:spPr>
          <a:xfrm>
            <a:off x="4374125" y="4099201"/>
            <a:ext cx="3556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500" b="1">
                <a:latin typeface="Gulimche"/>
                <a:ea typeface="Gulimche"/>
                <a:cs typeface="Gulimche"/>
                <a:sym typeface="Gulimche"/>
              </a:rPr>
              <a:t>이클립스 , Visual SVN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500" b="1">
                <a:latin typeface="Gulimche"/>
                <a:ea typeface="Gulimche"/>
                <a:cs typeface="Gulimche"/>
                <a:sym typeface="Gulimche"/>
              </a:rPr>
              <a:t>PicPick , 한글 , PowerPoint</a:t>
            </a:r>
            <a:endParaRPr sz="1500" b="1"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3632466" y="3733799"/>
            <a:ext cx="543226" cy="54175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/>
          <p:nvPr/>
        </p:nvSpPr>
        <p:spPr>
          <a:xfrm rot="-5400000">
            <a:off x="2751875" y="639265"/>
            <a:ext cx="2835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11"/>
          <p:cNvGrpSpPr/>
          <p:nvPr/>
        </p:nvGrpSpPr>
        <p:grpSpPr>
          <a:xfrm>
            <a:off x="3589438" y="571765"/>
            <a:ext cx="508520" cy="508520"/>
            <a:chOff x="2676100" y="832575"/>
            <a:chExt cx="483125" cy="483125"/>
          </a:xfrm>
        </p:grpSpPr>
        <p:sp>
          <p:nvSpPr>
            <p:cNvPr id="205" name="Google Shape;205;p11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11"/>
          <p:cNvGrpSpPr/>
          <p:nvPr/>
        </p:nvGrpSpPr>
        <p:grpSpPr>
          <a:xfrm>
            <a:off x="3632466" y="2173678"/>
            <a:ext cx="465492" cy="466728"/>
            <a:chOff x="-1333200" y="2770450"/>
            <a:chExt cx="291450" cy="292225"/>
          </a:xfrm>
        </p:grpSpPr>
        <p:sp>
          <p:nvSpPr>
            <p:cNvPr id="209" name="Google Shape;209;p11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11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218" name="Google Shape;218;p12"/>
          <p:cNvSpPr txBox="1"/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8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요구분석</a:t>
            </a:r>
            <a:endParaRPr sz="8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유스케이스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5" name="Google Shape;225;p13" descr="C:\Users\727\Downloads\유즈케이스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1391" y="748748"/>
            <a:ext cx="6272913" cy="440791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3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05. 요구분석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27" name="Google Shape;227;p13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4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시퀀스 다이어그램 (1/7)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5" name="Google Shape;235;p14" descr="C:\Users\727\Downloads\회원가입 시퀀스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88" y="1223727"/>
            <a:ext cx="4128364" cy="395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 descr="C:\Users\727\Downloads\아이디 중복검사 시퀀스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9371" y="1278881"/>
            <a:ext cx="4485994" cy="3838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4"/>
          <p:cNvSpPr/>
          <p:nvPr/>
        </p:nvSpPr>
        <p:spPr>
          <a:xfrm>
            <a:off x="1310853" y="748748"/>
            <a:ext cx="1955692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/>
          </a:p>
        </p:txBody>
      </p:sp>
      <p:sp>
        <p:nvSpPr>
          <p:cNvPr id="238" name="Google Shape;238;p14"/>
          <p:cNvSpPr/>
          <p:nvPr/>
        </p:nvSpPr>
        <p:spPr>
          <a:xfrm>
            <a:off x="5595105" y="748748"/>
            <a:ext cx="1955692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아이디 중복검사</a:t>
            </a:r>
            <a:endParaRPr/>
          </a:p>
        </p:txBody>
      </p:sp>
      <p:sp>
        <p:nvSpPr>
          <p:cNvPr id="239" name="Google Shape;239;p14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4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4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05. 요구분석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5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시퀀스 다이어그램 (2/7)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1310853" y="748748"/>
            <a:ext cx="1955692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5595105" y="748748"/>
            <a:ext cx="1955692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회원정보 수정</a:t>
            </a:r>
            <a:endParaRPr/>
          </a:p>
        </p:txBody>
      </p:sp>
      <p:pic>
        <p:nvPicPr>
          <p:cNvPr id="250" name="Google Shape;250;p15" descr="C:\Users\727\Downloads\로그인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85363"/>
            <a:ext cx="4437717" cy="373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5" descr="C:\Users\727\Downloads\회원정보 수정 시퀀스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7717" y="1340768"/>
            <a:ext cx="4651427" cy="363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5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5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5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05. 요구분석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6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시퀀스 다이어그램 (3/7)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1310853" y="748748"/>
            <a:ext cx="1955692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비밀번호 변경</a:t>
            </a:r>
            <a:endParaRPr/>
          </a:p>
        </p:txBody>
      </p:sp>
      <p:sp>
        <p:nvSpPr>
          <p:cNvPr id="262" name="Google Shape;262;p16"/>
          <p:cNvSpPr/>
          <p:nvPr/>
        </p:nvSpPr>
        <p:spPr>
          <a:xfrm>
            <a:off x="5595104" y="748748"/>
            <a:ext cx="2346747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정보, 평가 열람</a:t>
            </a:r>
            <a:endParaRPr/>
          </a:p>
        </p:txBody>
      </p:sp>
      <p:pic>
        <p:nvPicPr>
          <p:cNvPr id="263" name="Google Shape;263;p16" descr="C:\Users\727\Downloads\비밀번호변경 시퀀스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185363"/>
            <a:ext cx="4476083" cy="387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 descr="C:\Users\727\Downloads\평가열람 시퀀스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3970" y="1173308"/>
            <a:ext cx="4590029" cy="389106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05. 요구분석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7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시퀀스 다이어그램 (4/7)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1310853" y="748748"/>
            <a:ext cx="1955692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평가 등록</a:t>
            </a:r>
            <a:endParaRPr/>
          </a:p>
        </p:txBody>
      </p:sp>
      <p:sp>
        <p:nvSpPr>
          <p:cNvPr id="275" name="Google Shape;275;p17"/>
          <p:cNvSpPr/>
          <p:nvPr/>
        </p:nvSpPr>
        <p:spPr>
          <a:xfrm>
            <a:off x="5595104" y="748748"/>
            <a:ext cx="2346747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평가 수정</a:t>
            </a:r>
            <a:endParaRPr/>
          </a:p>
        </p:txBody>
      </p:sp>
      <p:pic>
        <p:nvPicPr>
          <p:cNvPr id="276" name="Google Shape;276;p17" descr="C:\Users\727\Downloads\평가등록 시퀀스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302106"/>
            <a:ext cx="4505739" cy="384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7" descr="C:\Users\727\Downloads\평가수정 시퀀스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302106"/>
            <a:ext cx="4544161" cy="384139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7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7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05. 요구분석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8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시퀀스 다이어그램 (5/7)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1310853" y="748748"/>
            <a:ext cx="1955692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평가 삭제</a:t>
            </a:r>
            <a:endParaRPr/>
          </a:p>
        </p:txBody>
      </p:sp>
      <p:sp>
        <p:nvSpPr>
          <p:cNvPr id="288" name="Google Shape;288;p18"/>
          <p:cNvSpPr/>
          <p:nvPr/>
        </p:nvSpPr>
        <p:spPr>
          <a:xfrm>
            <a:off x="5573158" y="754425"/>
            <a:ext cx="2346747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검색</a:t>
            </a:r>
            <a:endParaRPr/>
          </a:p>
        </p:txBody>
      </p:sp>
      <p:pic>
        <p:nvPicPr>
          <p:cNvPr id="289" name="Google Shape;289;p18" descr="C:\Users\727\Downloads\평가삭제 시퀀스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42" y="1287475"/>
            <a:ext cx="4072379" cy="3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8" descr="C:\Users\727\Downloads\챔피언 검색 시퀀스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6749" y="1400942"/>
            <a:ext cx="4907616" cy="374255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8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8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8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05. 요구분석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9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시퀀스 다이어그램 (6/7)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1310853" y="748748"/>
            <a:ext cx="1955692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추가</a:t>
            </a:r>
            <a:endParaRPr/>
          </a:p>
        </p:txBody>
      </p:sp>
      <p:sp>
        <p:nvSpPr>
          <p:cNvPr id="301" name="Google Shape;301;p19"/>
          <p:cNvSpPr/>
          <p:nvPr/>
        </p:nvSpPr>
        <p:spPr>
          <a:xfrm>
            <a:off x="5566938" y="754426"/>
            <a:ext cx="2346747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삭제</a:t>
            </a:r>
            <a:endParaRPr/>
          </a:p>
        </p:txBody>
      </p:sp>
      <p:pic>
        <p:nvPicPr>
          <p:cNvPr id="302" name="Google Shape;302;p19" descr="C:\Users\727\Downloads\챔피언추가 시퀀스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24314"/>
            <a:ext cx="4428000" cy="376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9" descr="C:\Users\727\Downloads\챔피언 삭제 시퀀스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8000" y="1324315"/>
            <a:ext cx="4716000" cy="373344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9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9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9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05. 요구분석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-106016" y="1712250"/>
            <a:ext cx="3001616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목    차</a:t>
            </a:r>
            <a:endParaRPr/>
          </a:p>
        </p:txBody>
      </p:sp>
      <p:sp>
        <p:nvSpPr>
          <p:cNvPr id="63" name="Google Shape;63;p2"/>
          <p:cNvSpPr txBox="1">
            <a:spLocks noGrp="1"/>
          </p:cNvSpPr>
          <p:nvPr>
            <p:ph type="title" idx="4294967295"/>
          </p:nvPr>
        </p:nvSpPr>
        <p:spPr>
          <a:xfrm>
            <a:off x="3040170" y="194289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sz="1400" b="1"/>
              <a:t>01</a:t>
            </a:r>
            <a:endParaRPr sz="1400" b="1"/>
          </a:p>
        </p:txBody>
      </p:sp>
      <p:sp>
        <p:nvSpPr>
          <p:cNvPr id="64" name="Google Shape;64;p2"/>
          <p:cNvSpPr txBox="1"/>
          <p:nvPr/>
        </p:nvSpPr>
        <p:spPr>
          <a:xfrm>
            <a:off x="3132138" y="60703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</a:pPr>
            <a:r>
              <a:rPr lang="ko-KR" sz="2800" b="1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팀 소개</a:t>
            </a:r>
            <a:endParaRPr/>
          </a:p>
        </p:txBody>
      </p:sp>
      <p:sp>
        <p:nvSpPr>
          <p:cNvPr id="65" name="Google Shape;65;p2"/>
          <p:cNvSpPr txBox="1"/>
          <p:nvPr/>
        </p:nvSpPr>
        <p:spPr>
          <a:xfrm>
            <a:off x="4910593" y="194289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02</a:t>
            </a:r>
            <a:endParaRPr/>
          </a:p>
        </p:txBody>
      </p:sp>
      <p:sp>
        <p:nvSpPr>
          <p:cNvPr id="66" name="Google Shape;66;p2"/>
          <p:cNvSpPr txBox="1"/>
          <p:nvPr/>
        </p:nvSpPr>
        <p:spPr>
          <a:xfrm>
            <a:off x="6711892" y="194289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03</a:t>
            </a:r>
            <a:endParaRPr/>
          </a:p>
        </p:txBody>
      </p:sp>
      <p:sp>
        <p:nvSpPr>
          <p:cNvPr id="67" name="Google Shape;67;p2"/>
          <p:cNvSpPr txBox="1"/>
          <p:nvPr/>
        </p:nvSpPr>
        <p:spPr>
          <a:xfrm>
            <a:off x="3040170" y="163678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04</a:t>
            </a:r>
            <a:endParaRPr/>
          </a:p>
        </p:txBody>
      </p:sp>
      <p:sp>
        <p:nvSpPr>
          <p:cNvPr id="68" name="Google Shape;68;p2"/>
          <p:cNvSpPr txBox="1"/>
          <p:nvPr/>
        </p:nvSpPr>
        <p:spPr>
          <a:xfrm>
            <a:off x="4907824" y="163678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05</a:t>
            </a:r>
            <a:endParaRPr/>
          </a:p>
        </p:txBody>
      </p:sp>
      <p:sp>
        <p:nvSpPr>
          <p:cNvPr id="69" name="Google Shape;69;p2"/>
          <p:cNvSpPr txBox="1"/>
          <p:nvPr/>
        </p:nvSpPr>
        <p:spPr>
          <a:xfrm>
            <a:off x="6720478" y="163678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06</a:t>
            </a:r>
            <a:endParaRPr/>
          </a:p>
        </p:txBody>
      </p:sp>
      <p:sp>
        <p:nvSpPr>
          <p:cNvPr id="70" name="Google Shape;70;p2"/>
          <p:cNvSpPr txBox="1"/>
          <p:nvPr/>
        </p:nvSpPr>
        <p:spPr>
          <a:xfrm>
            <a:off x="3040170" y="307960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07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4911654" y="307960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6720478" y="3079601"/>
            <a:ext cx="55555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09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5003800" y="60703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</a:pPr>
            <a:r>
              <a:rPr lang="ko-KR" sz="2800" b="1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기획 의도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6804025" y="60703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</a:pPr>
            <a:r>
              <a:rPr lang="ko-KR" sz="2800" b="1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개발 일정</a:t>
            </a:r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3132138" y="2042981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</a:pPr>
            <a:r>
              <a:rPr lang="ko-KR" sz="2800" b="1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개발 환경</a:t>
            </a:r>
            <a:endParaRPr/>
          </a:p>
        </p:txBody>
      </p:sp>
      <p:sp>
        <p:nvSpPr>
          <p:cNvPr id="76" name="Google Shape;76;p2"/>
          <p:cNvSpPr txBox="1"/>
          <p:nvPr/>
        </p:nvSpPr>
        <p:spPr>
          <a:xfrm>
            <a:off x="5003800" y="2042981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</a:pPr>
            <a:r>
              <a:rPr lang="ko-KR" sz="2800" b="1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요구 분석</a:t>
            </a:r>
            <a:endParaRPr sz="2800" b="1" i="0" u="none" strike="noStrike" cap="none">
              <a:solidFill>
                <a:schemeClr val="dk2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6804025" y="2042981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</a:pPr>
            <a:r>
              <a:rPr lang="ko-KR" sz="2800" b="1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개발 설계</a:t>
            </a:r>
            <a:endParaRPr/>
          </a:p>
        </p:txBody>
      </p:sp>
      <p:sp>
        <p:nvSpPr>
          <p:cNvPr id="78" name="Google Shape;78;p2"/>
          <p:cNvSpPr txBox="1"/>
          <p:nvPr/>
        </p:nvSpPr>
        <p:spPr>
          <a:xfrm>
            <a:off x="3132138" y="347892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</a:pPr>
            <a:r>
              <a:rPr lang="ko-KR" sz="2800" b="1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협업</a:t>
            </a:r>
            <a:endParaRPr/>
          </a:p>
        </p:txBody>
      </p:sp>
      <p:sp>
        <p:nvSpPr>
          <p:cNvPr id="79" name="Google Shape;79;p2"/>
          <p:cNvSpPr txBox="1"/>
          <p:nvPr/>
        </p:nvSpPr>
        <p:spPr>
          <a:xfrm>
            <a:off x="5003800" y="347892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</a:pPr>
            <a:r>
              <a:rPr lang="ko-KR" sz="2800" b="1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구현      &amp;시연</a:t>
            </a:r>
            <a:endParaRPr/>
          </a:p>
        </p:txBody>
      </p:sp>
      <p:sp>
        <p:nvSpPr>
          <p:cNvPr id="80" name="Google Shape;80;p2"/>
          <p:cNvSpPr txBox="1"/>
          <p:nvPr/>
        </p:nvSpPr>
        <p:spPr>
          <a:xfrm>
            <a:off x="6804025" y="3478926"/>
            <a:ext cx="1871662" cy="5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None/>
            </a:pPr>
            <a:r>
              <a:rPr lang="ko-KR" sz="2800" b="1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Q&amp;A</a:t>
            </a:r>
            <a:endParaRPr sz="2800" b="1" i="0" u="none" strike="noStrike" cap="none">
              <a:solidFill>
                <a:schemeClr val="dk2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0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시퀀스 다이어그램 (7/7)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3334053" y="763148"/>
            <a:ext cx="1955692" cy="436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수정</a:t>
            </a:r>
            <a:endParaRPr/>
          </a:p>
        </p:txBody>
      </p:sp>
      <p:pic>
        <p:nvPicPr>
          <p:cNvPr id="314" name="Google Shape;314;p20" descr="C:\Users\727\Downloads\챔피언 수정 시퀀스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00" y="1296000"/>
            <a:ext cx="9093600" cy="37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0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05. 요구분석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1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클래스 다이어그램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4" name="Google Shape;324;p21" descr="C:\Users\727\Desktop\User클래스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719" y="901559"/>
            <a:ext cx="2985841" cy="417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1" descr="C:\Users\727\Desktop\DB클래스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3380" y="901560"/>
            <a:ext cx="3422115" cy="417216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1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1"/>
          <p:cNvSpPr txBox="1"/>
          <p:nvPr/>
        </p:nvSpPr>
        <p:spPr>
          <a:xfrm>
            <a:off x="0" y="-43543"/>
            <a:ext cx="16097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05. 요구분석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06</a:t>
            </a:r>
            <a:endParaRPr/>
          </a:p>
        </p:txBody>
      </p:sp>
      <p:sp>
        <p:nvSpPr>
          <p:cNvPr id="334" name="Google Shape;334;p22"/>
          <p:cNvSpPr txBox="1"/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8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개발 설계</a:t>
            </a:r>
            <a:endParaRPr sz="8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/>
          <p:nvPr/>
        </p:nvSpPr>
        <p:spPr>
          <a:xfrm rot="-5400000">
            <a:off x="818497" y="675419"/>
            <a:ext cx="267990" cy="10310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3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23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디렉토리 구성도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23"/>
          <p:cNvSpPr/>
          <p:nvPr/>
        </p:nvSpPr>
        <p:spPr>
          <a:xfrm rot="-5400000">
            <a:off x="3748310" y="662979"/>
            <a:ext cx="267990" cy="10310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503853" y="1057469"/>
            <a:ext cx="8895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클래스</a:t>
            </a:r>
            <a:endParaRPr sz="12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3346580" y="1045029"/>
            <a:ext cx="10599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WebContent</a:t>
            </a:r>
            <a:endParaRPr sz="12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345" name="Google Shape;345;p23" descr="C:\Users\727\Downloads\클래스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426" y="1764685"/>
            <a:ext cx="2936694" cy="13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 descr="C:\Users\727\Downloads\디렉토링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8668" y="1424474"/>
            <a:ext cx="2123170" cy="351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 descr="C:\Users\727\Downloads\디렉토링2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1867" y="949681"/>
            <a:ext cx="2006957" cy="398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3" descr="C:\Users\727\Downloads\디렉토링3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3325" y="996270"/>
            <a:ext cx="1973536" cy="379344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3"/>
          <p:cNvSpPr txBox="1"/>
          <p:nvPr/>
        </p:nvSpPr>
        <p:spPr>
          <a:xfrm>
            <a:off x="0" y="-43543"/>
            <a:ext cx="16289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06.개발 설계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3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24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클래스 설계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8" name="Google Shape;3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274" y="802433"/>
            <a:ext cx="6678884" cy="428508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4"/>
          <p:cNvSpPr txBox="1"/>
          <p:nvPr/>
        </p:nvSpPr>
        <p:spPr>
          <a:xfrm>
            <a:off x="0" y="-43543"/>
            <a:ext cx="16289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06.개발 설계</a:t>
            </a:r>
            <a:endParaRPr/>
          </a:p>
        </p:txBody>
      </p:sp>
      <p:sp>
        <p:nvSpPr>
          <p:cNvPr id="360" name="Google Shape;360;p24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4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/>
          <p:nvPr/>
        </p:nvSpPr>
        <p:spPr>
          <a:xfrm>
            <a:off x="3569411" y="2385958"/>
            <a:ext cx="1877003" cy="7207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서비스 구성도 (사이트 맵)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69" name="Google Shape;369;p25"/>
          <p:cNvSpPr txBox="1"/>
          <p:nvPr/>
        </p:nvSpPr>
        <p:spPr>
          <a:xfrm>
            <a:off x="0" y="-43543"/>
            <a:ext cx="16289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06.개발 설계</a:t>
            </a:r>
            <a:endParaRPr/>
          </a:p>
        </p:txBody>
      </p:sp>
      <p:cxnSp>
        <p:nvCxnSpPr>
          <p:cNvPr id="370" name="Google Shape;370;p25"/>
          <p:cNvCxnSpPr>
            <a:stCxn id="371" idx="2"/>
            <a:endCxn id="372" idx="0"/>
          </p:cNvCxnSpPr>
          <p:nvPr/>
        </p:nvCxnSpPr>
        <p:spPr>
          <a:xfrm rot="-5400000" flipH="1">
            <a:off x="5217641" y="958353"/>
            <a:ext cx="744600" cy="21603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25"/>
          <p:cNvCxnSpPr>
            <a:stCxn id="374" idx="0"/>
            <a:endCxn id="371" idx="2"/>
          </p:cNvCxnSpPr>
          <p:nvPr/>
        </p:nvCxnSpPr>
        <p:spPr>
          <a:xfrm rot="-5400000">
            <a:off x="3057281" y="958389"/>
            <a:ext cx="744600" cy="21603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25"/>
          <p:cNvCxnSpPr>
            <a:stCxn id="366" idx="2"/>
            <a:endCxn id="376" idx="0"/>
          </p:cNvCxnSpPr>
          <p:nvPr/>
        </p:nvCxnSpPr>
        <p:spPr>
          <a:xfrm rot="-5400000" flipH="1">
            <a:off x="4646963" y="2967609"/>
            <a:ext cx="769500" cy="1047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" name="Google Shape;377;p25"/>
          <p:cNvCxnSpPr>
            <a:stCxn id="378" idx="0"/>
            <a:endCxn id="366" idx="2"/>
          </p:cNvCxnSpPr>
          <p:nvPr/>
        </p:nvCxnSpPr>
        <p:spPr>
          <a:xfrm rot="-5400000">
            <a:off x="3615482" y="2983831"/>
            <a:ext cx="769500" cy="10152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8" name="Google Shape;378;p25"/>
          <p:cNvSpPr/>
          <p:nvPr/>
        </p:nvSpPr>
        <p:spPr>
          <a:xfrm>
            <a:off x="2554130" y="3876181"/>
            <a:ext cx="1877003" cy="7207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4617103" y="3876181"/>
            <a:ext cx="1877003" cy="7207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5731649" y="2410839"/>
            <a:ext cx="1877003" cy="7207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1410929" y="2410839"/>
            <a:ext cx="1877003" cy="7207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5"/>
          <p:cNvSpPr/>
          <p:nvPr/>
        </p:nvSpPr>
        <p:spPr>
          <a:xfrm>
            <a:off x="3571289" y="945502"/>
            <a:ext cx="1877003" cy="7207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3682483" y="1132117"/>
            <a:ext cx="16359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메인</a:t>
            </a:r>
            <a:endParaRPr/>
          </a:p>
        </p:txBody>
      </p:sp>
      <p:sp>
        <p:nvSpPr>
          <p:cNvPr id="380" name="Google Shape;380;p25"/>
          <p:cNvSpPr txBox="1"/>
          <p:nvPr/>
        </p:nvSpPr>
        <p:spPr>
          <a:xfrm>
            <a:off x="1511561" y="2593913"/>
            <a:ext cx="16359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홈</a:t>
            </a:r>
            <a:endParaRPr sz="1800" b="1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81" name="Google Shape;381;p25"/>
          <p:cNvSpPr txBox="1"/>
          <p:nvPr/>
        </p:nvSpPr>
        <p:spPr>
          <a:xfrm>
            <a:off x="3688704" y="2587693"/>
            <a:ext cx="16359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챔피언 목록</a:t>
            </a:r>
            <a:endParaRPr sz="1800" b="1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382" name="Google Shape;382;p25"/>
          <p:cNvCxnSpPr/>
          <p:nvPr/>
        </p:nvCxnSpPr>
        <p:spPr>
          <a:xfrm>
            <a:off x="4509796" y="2040294"/>
            <a:ext cx="4337" cy="3456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p25"/>
          <p:cNvSpPr txBox="1"/>
          <p:nvPr/>
        </p:nvSpPr>
        <p:spPr>
          <a:xfrm>
            <a:off x="5872067" y="2587693"/>
            <a:ext cx="16359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챔피언 평가</a:t>
            </a:r>
            <a:endParaRPr sz="1800" b="1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2680998" y="4074370"/>
            <a:ext cx="16359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챔피언 정보</a:t>
            </a:r>
            <a:endParaRPr/>
          </a:p>
        </p:txBody>
      </p:sp>
      <p:sp>
        <p:nvSpPr>
          <p:cNvPr id="385" name="Google Shape;385;p25"/>
          <p:cNvSpPr txBox="1"/>
          <p:nvPr/>
        </p:nvSpPr>
        <p:spPr>
          <a:xfrm>
            <a:off x="4737619" y="3957445"/>
            <a:ext cx="163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챔피언 스토리</a:t>
            </a:r>
            <a:endParaRPr sz="1800" b="1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07</a:t>
            </a:r>
            <a:endParaRPr/>
          </a:p>
        </p:txBody>
      </p:sp>
      <p:sp>
        <p:nvSpPr>
          <p:cNvPr id="393" name="Google Shape;393;p26"/>
          <p:cNvSpPr txBox="1"/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8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협 업</a:t>
            </a:r>
            <a:endParaRPr sz="8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변수선언 규칙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400" name="Google Shape;40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217" y="822163"/>
            <a:ext cx="670560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7"/>
          <p:cNvSpPr txBox="1"/>
          <p:nvPr/>
        </p:nvSpPr>
        <p:spPr>
          <a:xfrm>
            <a:off x="8671248" y="435428"/>
            <a:ext cx="4058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1/2</a:t>
            </a:r>
            <a:endParaRPr sz="14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7"/>
          <p:cNvSpPr txBox="1"/>
          <p:nvPr/>
        </p:nvSpPr>
        <p:spPr>
          <a:xfrm>
            <a:off x="0" y="-43543"/>
            <a:ext cx="10374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07.협업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28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변수선언 규칙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11" name="Google Shape;411;p28"/>
          <p:cNvSpPr txBox="1"/>
          <p:nvPr/>
        </p:nvSpPr>
        <p:spPr>
          <a:xfrm>
            <a:off x="8671248" y="435428"/>
            <a:ext cx="4283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2/2</a:t>
            </a:r>
            <a:endParaRPr sz="14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412" name="Google Shape;41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554" y="782022"/>
            <a:ext cx="6648450" cy="400147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8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8"/>
          <p:cNvSpPr txBox="1"/>
          <p:nvPr/>
        </p:nvSpPr>
        <p:spPr>
          <a:xfrm>
            <a:off x="0" y="-43543"/>
            <a:ext cx="10374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07.협업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29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명명 규칙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2" name="Google Shape;42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165" y="802433"/>
            <a:ext cx="6734175" cy="425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9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0" y="-43543"/>
            <a:ext cx="10374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07.협업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86" name="Google Shape;86;p3"/>
          <p:cNvSpPr txBox="1"/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8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팀 소개</a:t>
            </a:r>
            <a:endParaRPr sz="8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30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데이터베이스  논리&amp;물리 설계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32" name="Google Shape;43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683" y="870857"/>
            <a:ext cx="8852468" cy="411566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0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0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0"/>
          <p:cNvSpPr txBox="1"/>
          <p:nvPr/>
        </p:nvSpPr>
        <p:spPr>
          <a:xfrm>
            <a:off x="0" y="-43543"/>
            <a:ext cx="10374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07.협업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08</a:t>
            </a:r>
            <a:endParaRPr/>
          </a:p>
        </p:txBody>
      </p:sp>
      <p:sp>
        <p:nvSpPr>
          <p:cNvPr id="441" name="Google Shape;441;p31"/>
          <p:cNvSpPr txBox="1"/>
          <p:nvPr/>
        </p:nvSpPr>
        <p:spPr>
          <a:xfrm flipH="1">
            <a:off x="3172406" y="2012850"/>
            <a:ext cx="566679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8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구현 &amp; 시연</a:t>
            </a:r>
            <a:endParaRPr sz="8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48748"/>
            <a:ext cx="9144000" cy="439475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2"/>
          <p:cNvSpPr txBox="1"/>
          <p:nvPr/>
        </p:nvSpPr>
        <p:spPr>
          <a:xfrm>
            <a:off x="3333750" y="111633"/>
            <a:ext cx="2457883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메인 홈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48" name="Google Shape;448;p32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2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2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48748"/>
            <a:ext cx="9144000" cy="4394752"/>
          </a:xfrm>
          <a:prstGeom prst="rect">
            <a:avLst/>
          </a:prstGeom>
          <a:solidFill>
            <a:srgbClr val="FF0000">
              <a:alpha val="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6" name="Google Shape;456;p33"/>
          <p:cNvSpPr txBox="1"/>
          <p:nvPr/>
        </p:nvSpPr>
        <p:spPr>
          <a:xfrm>
            <a:off x="3448050" y="92583"/>
            <a:ext cx="2457883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회원가입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457" name="Google Shape;45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571" y="998999"/>
            <a:ext cx="6302651" cy="299243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3"/>
          <p:cNvSpPr/>
          <p:nvPr/>
        </p:nvSpPr>
        <p:spPr>
          <a:xfrm>
            <a:off x="6705600" y="1444487"/>
            <a:ext cx="424070" cy="19878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3"/>
          <p:cNvSpPr/>
          <p:nvPr/>
        </p:nvSpPr>
        <p:spPr>
          <a:xfrm>
            <a:off x="7083288" y="1643270"/>
            <a:ext cx="365220" cy="369054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3"/>
          <p:cNvSpPr/>
          <p:nvPr/>
        </p:nvSpPr>
        <p:spPr>
          <a:xfrm>
            <a:off x="2836508" y="1635966"/>
            <a:ext cx="3377680" cy="12378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아이디 입력시 실시간으로 해당 아이디 에 대한 가입 조건을 검사하고, 조건을 충족하면 해당 아이디의 중복 여부를 검사한다.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2768082" y="1349829"/>
            <a:ext cx="2755643" cy="25503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3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3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3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/>
          <p:nvPr/>
        </p:nvSpPr>
        <p:spPr>
          <a:xfrm>
            <a:off x="3371850" y="0"/>
            <a:ext cx="2457883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로그인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470" name="Google Shape;47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742122"/>
            <a:ext cx="9152638" cy="440137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4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4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4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45062"/>
            <a:ext cx="9163798" cy="439843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5"/>
          <p:cNvSpPr txBox="1"/>
          <p:nvPr/>
        </p:nvSpPr>
        <p:spPr>
          <a:xfrm>
            <a:off x="2743200" y="0"/>
            <a:ext cx="3485322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메인 홈 (로그인)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5227982" y="1265584"/>
            <a:ext cx="3319669" cy="4443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5"/>
          <p:cNvSpPr/>
          <p:nvPr/>
        </p:nvSpPr>
        <p:spPr>
          <a:xfrm>
            <a:off x="5300869" y="763163"/>
            <a:ext cx="1285461" cy="46382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 시 메뉴 변경</a:t>
            </a:r>
            <a:endParaRPr/>
          </a:p>
        </p:txBody>
      </p:sp>
      <p:sp>
        <p:nvSpPr>
          <p:cNvPr id="482" name="Google Shape;482;p35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5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5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6"/>
          <p:cNvSpPr txBox="1"/>
          <p:nvPr/>
        </p:nvSpPr>
        <p:spPr>
          <a:xfrm>
            <a:off x="3000375" y="0"/>
            <a:ext cx="3485322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회원정보 수정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490" name="Google Shape;49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742122"/>
            <a:ext cx="9143999" cy="4401378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6"/>
          <p:cNvSpPr/>
          <p:nvPr/>
        </p:nvSpPr>
        <p:spPr>
          <a:xfrm>
            <a:off x="6380922" y="1550503"/>
            <a:ext cx="589722" cy="22528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6"/>
          <p:cNvSpPr/>
          <p:nvPr/>
        </p:nvSpPr>
        <p:spPr>
          <a:xfrm rot="-6145987">
            <a:off x="6860902" y="1148350"/>
            <a:ext cx="365220" cy="369054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36"/>
          <p:cNvCxnSpPr>
            <a:stCxn id="491" idx="2"/>
          </p:cNvCxnSpPr>
          <p:nvPr/>
        </p:nvCxnSpPr>
        <p:spPr>
          <a:xfrm rot="5400000">
            <a:off x="5598933" y="1558141"/>
            <a:ext cx="859200" cy="12945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4" name="Google Shape;49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0799" y="1015744"/>
            <a:ext cx="3962400" cy="307859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6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6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6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/>
          <p:nvPr/>
        </p:nvSpPr>
        <p:spPr>
          <a:xfrm>
            <a:off x="2752725" y="0"/>
            <a:ext cx="3949148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목록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503" name="Google Shape;50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42122"/>
            <a:ext cx="9144000" cy="439475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7"/>
          <p:cNvSpPr/>
          <p:nvPr/>
        </p:nvSpPr>
        <p:spPr>
          <a:xfrm>
            <a:off x="1828800" y="1987826"/>
            <a:ext cx="775252" cy="41744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7"/>
          <p:cNvSpPr/>
          <p:nvPr/>
        </p:nvSpPr>
        <p:spPr>
          <a:xfrm rot="-5400000">
            <a:off x="2504732" y="1714787"/>
            <a:ext cx="303279" cy="20539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7"/>
          <p:cNvSpPr/>
          <p:nvPr/>
        </p:nvSpPr>
        <p:spPr>
          <a:xfrm>
            <a:off x="2856531" y="1081260"/>
            <a:ext cx="3377680" cy="10250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“챔피언 목록” 메뉴 클릭시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사용자와 관리자 권한을 검사하여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페이지의 화면과 같이 표시함.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7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7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7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"/>
          <p:cNvSpPr txBox="1"/>
          <p:nvPr/>
        </p:nvSpPr>
        <p:spPr>
          <a:xfrm>
            <a:off x="2838450" y="0"/>
            <a:ext cx="3949148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목록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515" name="Google Shape;51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09373"/>
            <a:ext cx="4240696" cy="356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5861" y="1509372"/>
            <a:ext cx="4525617" cy="3634127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8"/>
          <p:cNvSpPr/>
          <p:nvPr/>
        </p:nvSpPr>
        <p:spPr>
          <a:xfrm>
            <a:off x="1212574" y="841513"/>
            <a:ext cx="1683026" cy="6148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회원 화면</a:t>
            </a:r>
            <a:endParaRPr/>
          </a:p>
        </p:txBody>
      </p:sp>
      <p:sp>
        <p:nvSpPr>
          <p:cNvPr id="518" name="Google Shape;518;p38"/>
          <p:cNvSpPr/>
          <p:nvPr/>
        </p:nvSpPr>
        <p:spPr>
          <a:xfrm>
            <a:off x="6109252" y="841513"/>
            <a:ext cx="1683026" cy="6148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 화면</a:t>
            </a:r>
            <a:endParaRPr/>
          </a:p>
        </p:txBody>
      </p:sp>
      <p:sp>
        <p:nvSpPr>
          <p:cNvPr id="519" name="Google Shape;519;p38"/>
          <p:cNvSpPr/>
          <p:nvPr/>
        </p:nvSpPr>
        <p:spPr>
          <a:xfrm>
            <a:off x="6718852" y="1669774"/>
            <a:ext cx="2179983" cy="3047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8"/>
          <p:cNvSpPr/>
          <p:nvPr/>
        </p:nvSpPr>
        <p:spPr>
          <a:xfrm>
            <a:off x="4803912" y="2438400"/>
            <a:ext cx="304801" cy="2517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8"/>
          <p:cNvSpPr/>
          <p:nvPr/>
        </p:nvSpPr>
        <p:spPr>
          <a:xfrm>
            <a:off x="5045752" y="3924576"/>
            <a:ext cx="3377680" cy="10250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관리자는 별도의 관리자 화면이 없이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챔피언을 추가/삭제 할 수 있는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기능을 부여함.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8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8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8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"/>
          <p:cNvSpPr txBox="1"/>
          <p:nvPr/>
        </p:nvSpPr>
        <p:spPr>
          <a:xfrm>
            <a:off x="2638425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목록(역할필터)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530" name="Google Shape;53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451113"/>
            <a:ext cx="4077389" cy="3008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0697" y="2332767"/>
            <a:ext cx="3709591" cy="139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1185" y="742122"/>
            <a:ext cx="3789104" cy="160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9313" y="3555227"/>
            <a:ext cx="3650975" cy="153026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9"/>
          <p:cNvSpPr/>
          <p:nvPr/>
        </p:nvSpPr>
        <p:spPr>
          <a:xfrm>
            <a:off x="4108175" y="2802836"/>
            <a:ext cx="481406" cy="4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9"/>
          <p:cNvSpPr/>
          <p:nvPr/>
        </p:nvSpPr>
        <p:spPr>
          <a:xfrm>
            <a:off x="6076122" y="818735"/>
            <a:ext cx="1278836" cy="3047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9"/>
          <p:cNvSpPr/>
          <p:nvPr/>
        </p:nvSpPr>
        <p:spPr>
          <a:xfrm>
            <a:off x="7421217" y="752253"/>
            <a:ext cx="1723796" cy="52346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“전사” 클릭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9"/>
          <p:cNvSpPr/>
          <p:nvPr/>
        </p:nvSpPr>
        <p:spPr>
          <a:xfrm>
            <a:off x="7229061" y="2427149"/>
            <a:ext cx="1914939" cy="52346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“전사 + 마법사” 클릭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9"/>
          <p:cNvSpPr/>
          <p:nvPr/>
        </p:nvSpPr>
        <p:spPr>
          <a:xfrm>
            <a:off x="6950765" y="3764439"/>
            <a:ext cx="2193235" cy="52346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“전사 + 마법사+원거리” 클릭</a:t>
            </a:r>
            <a:endParaRPr/>
          </a:p>
        </p:txBody>
      </p:sp>
      <p:sp>
        <p:nvSpPr>
          <p:cNvPr id="539" name="Google Shape;539;p39"/>
          <p:cNvSpPr/>
          <p:nvPr/>
        </p:nvSpPr>
        <p:spPr>
          <a:xfrm>
            <a:off x="783771" y="3875314"/>
            <a:ext cx="4161453" cy="73400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역할 필터에서 Ajax를 이용하여 체크박스를 클릭하면 실시간으로 챔피언 검색 결과를 도출하는 기능 구현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9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9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9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-112643" y="1712250"/>
            <a:ext cx="3006918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팀 소개</a:t>
            </a:r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3618954" y="2630512"/>
            <a:ext cx="401193" cy="411478"/>
            <a:chOff x="-52906025" y="2293950"/>
            <a:chExt cx="317425" cy="319000"/>
          </a:xfrm>
        </p:grpSpPr>
        <p:sp>
          <p:nvSpPr>
            <p:cNvPr id="93" name="Google Shape;93;p4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4"/>
          <p:cNvGrpSpPr/>
          <p:nvPr/>
        </p:nvGrpSpPr>
        <p:grpSpPr>
          <a:xfrm>
            <a:off x="3646565" y="1500517"/>
            <a:ext cx="308611" cy="411478"/>
            <a:chOff x="-52074300" y="1911950"/>
            <a:chExt cx="242600" cy="319000"/>
          </a:xfrm>
        </p:grpSpPr>
        <p:sp>
          <p:nvSpPr>
            <p:cNvPr id="97" name="Google Shape;97;p4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4"/>
          <p:cNvGrpSpPr/>
          <p:nvPr/>
        </p:nvGrpSpPr>
        <p:grpSpPr>
          <a:xfrm>
            <a:off x="3634909" y="3822736"/>
            <a:ext cx="369281" cy="411479"/>
            <a:chOff x="-53278575" y="2687750"/>
            <a:chExt cx="278850" cy="317450"/>
          </a:xfrm>
        </p:grpSpPr>
        <p:sp>
          <p:nvSpPr>
            <p:cNvPr id="102" name="Google Shape;102;p4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4"/>
          <p:cNvSpPr txBox="1"/>
          <p:nvPr/>
        </p:nvSpPr>
        <p:spPr>
          <a:xfrm>
            <a:off x="4061926" y="292359"/>
            <a:ext cx="10727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박상진 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팀장</a:t>
            </a:r>
            <a:endParaRPr sz="11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grpSp>
        <p:nvGrpSpPr>
          <p:cNvPr id="107" name="Google Shape;107;p4"/>
          <p:cNvGrpSpPr/>
          <p:nvPr/>
        </p:nvGrpSpPr>
        <p:grpSpPr>
          <a:xfrm>
            <a:off x="3638270" y="513028"/>
            <a:ext cx="317290" cy="361090"/>
            <a:chOff x="-56774050" y="1904075"/>
            <a:chExt cx="279625" cy="318225"/>
          </a:xfrm>
        </p:grpSpPr>
        <p:sp>
          <p:nvSpPr>
            <p:cNvPr id="108" name="Google Shape;108;p4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4"/>
          <p:cNvSpPr txBox="1"/>
          <p:nvPr/>
        </p:nvSpPr>
        <p:spPr>
          <a:xfrm>
            <a:off x="4093028" y="609600"/>
            <a:ext cx="35767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프로젝트 개발자, 프로젝트 관리자</a:t>
            </a:r>
            <a:endParaRPr sz="14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문서초안,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일정 관리,  DB 설계,  역할 분배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4105469" y="1324955"/>
            <a:ext cx="10727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신주연 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팀원</a:t>
            </a:r>
            <a:endParaRPr sz="11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4093029" y="1710621"/>
            <a:ext cx="42858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프로젝트 개발자</a:t>
            </a:r>
            <a:endParaRPr sz="14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문서 관리 및 총괄,  화면 설계 및 편집,  디자인</a:t>
            </a:r>
            <a:endParaRPr sz="14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4111689" y="2475723"/>
            <a:ext cx="10727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조세웅 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팀원</a:t>
            </a:r>
            <a:endParaRPr sz="11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4093028" y="2861389"/>
            <a:ext cx="42858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프로젝트 개발자, 프로젝트 설계자</a:t>
            </a:r>
            <a:endParaRPr sz="14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기획,  화면 설계 및 편집,  개인 과제,  요구분석</a:t>
            </a:r>
            <a:endParaRPr sz="14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4117909" y="3626499"/>
            <a:ext cx="10727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최수정  </a:t>
            </a:r>
            <a:r>
              <a:rPr lang="ko-KR" sz="11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팀원</a:t>
            </a:r>
            <a:endParaRPr sz="11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4099248" y="4012165"/>
            <a:ext cx="428586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프로젝트 개발자</a:t>
            </a:r>
            <a:endParaRPr sz="14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기타  문서관리, 화면  디자인  총괄, 화면  편집</a:t>
            </a:r>
            <a:endParaRPr sz="1400" b="1" i="0" u="none" strike="noStrike" cap="none">
              <a:solidFill>
                <a:srgbClr val="000000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"/>
          <p:cNvSpPr txBox="1"/>
          <p:nvPr/>
        </p:nvSpPr>
        <p:spPr>
          <a:xfrm>
            <a:off x="238125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목록(이름 검색)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48" name="Google Shape;548;p40"/>
          <p:cNvSpPr/>
          <p:nvPr/>
        </p:nvSpPr>
        <p:spPr>
          <a:xfrm>
            <a:off x="4318045" y="2743200"/>
            <a:ext cx="558756" cy="5234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255" y="1558742"/>
            <a:ext cx="3845168" cy="334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0002" y="875313"/>
            <a:ext cx="3671866" cy="166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4942" y="3150707"/>
            <a:ext cx="3681986" cy="178572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0"/>
          <p:cNvSpPr/>
          <p:nvPr/>
        </p:nvSpPr>
        <p:spPr>
          <a:xfrm>
            <a:off x="6981477" y="1706550"/>
            <a:ext cx="2162523" cy="73629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역할 : 전사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챔피언명 : 그라가스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검색 결과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0"/>
          <p:cNvSpPr/>
          <p:nvPr/>
        </p:nvSpPr>
        <p:spPr>
          <a:xfrm>
            <a:off x="1098948" y="975690"/>
            <a:ext cx="2041782" cy="47045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챔피언명 검색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0"/>
          <p:cNvSpPr/>
          <p:nvPr/>
        </p:nvSpPr>
        <p:spPr>
          <a:xfrm>
            <a:off x="6821291" y="3957950"/>
            <a:ext cx="2263074" cy="69058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역할 : 전사 + 원거리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챔피언명 : 그라가스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검색 결과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0"/>
          <p:cNvSpPr/>
          <p:nvPr/>
        </p:nvSpPr>
        <p:spPr>
          <a:xfrm>
            <a:off x="1754157" y="3290592"/>
            <a:ext cx="3172406" cy="151777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챔피언명을 입력하면 Ajax를 이용하여  실시간으로 체크된 역할과 함께 조합하여 챔피언 목록을 검색함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0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0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0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1"/>
          <p:cNvSpPr txBox="1"/>
          <p:nvPr/>
        </p:nvSpPr>
        <p:spPr>
          <a:xfrm>
            <a:off x="257175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추가(관리자)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564" name="Google Shape;56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434" y="839893"/>
            <a:ext cx="4617499" cy="404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1574" y="839893"/>
            <a:ext cx="3677920" cy="34699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1"/>
          <p:cNvSpPr/>
          <p:nvPr/>
        </p:nvSpPr>
        <p:spPr>
          <a:xfrm>
            <a:off x="2372102" y="1063413"/>
            <a:ext cx="1124373" cy="203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7" name="Google Shape;567;p41"/>
          <p:cNvCxnSpPr>
            <a:stCxn id="566" idx="2"/>
            <a:endCxn id="565" idx="1"/>
          </p:cNvCxnSpPr>
          <p:nvPr/>
        </p:nvCxnSpPr>
        <p:spPr>
          <a:xfrm rot="-5400000" flipH="1">
            <a:off x="3508788" y="692113"/>
            <a:ext cx="1308300" cy="24573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8" name="Google Shape;568;p41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1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1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2"/>
          <p:cNvSpPr txBox="1"/>
          <p:nvPr/>
        </p:nvSpPr>
        <p:spPr>
          <a:xfrm>
            <a:off x="247650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삭제(관리자)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576" name="Google Shape;57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817" y="742122"/>
            <a:ext cx="6944140" cy="440476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2"/>
          <p:cNvSpPr/>
          <p:nvPr/>
        </p:nvSpPr>
        <p:spPr>
          <a:xfrm>
            <a:off x="4114800" y="3631096"/>
            <a:ext cx="1411358" cy="1219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2"/>
          <p:cNvSpPr/>
          <p:nvPr/>
        </p:nvSpPr>
        <p:spPr>
          <a:xfrm>
            <a:off x="6645965" y="2457488"/>
            <a:ext cx="954157" cy="32467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9" name="Google Shape;579;p42"/>
          <p:cNvCxnSpPr>
            <a:stCxn id="577" idx="3"/>
            <a:endCxn id="578" idx="2"/>
          </p:cNvCxnSpPr>
          <p:nvPr/>
        </p:nvCxnSpPr>
        <p:spPr>
          <a:xfrm rot="10800000" flipH="1">
            <a:off x="5526158" y="2782096"/>
            <a:ext cx="1596900" cy="14586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0" name="Google Shape;580;p42"/>
          <p:cNvSpPr/>
          <p:nvPr/>
        </p:nvSpPr>
        <p:spPr>
          <a:xfrm>
            <a:off x="4499115" y="2916422"/>
            <a:ext cx="2517913" cy="65598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삭제할 챔피언 선택 후 챔피언 삭제 버튼 클릭</a:t>
            </a:r>
            <a:endParaRPr/>
          </a:p>
        </p:txBody>
      </p:sp>
      <p:sp>
        <p:nvSpPr>
          <p:cNvPr id="581" name="Google Shape;581;p42"/>
          <p:cNvSpPr/>
          <p:nvPr/>
        </p:nvSpPr>
        <p:spPr>
          <a:xfrm>
            <a:off x="4409660" y="1504593"/>
            <a:ext cx="954157" cy="41034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2" name="Google Shape;582;p42"/>
          <p:cNvCxnSpPr>
            <a:stCxn id="578" idx="1"/>
            <a:endCxn id="581" idx="3"/>
          </p:cNvCxnSpPr>
          <p:nvPr/>
        </p:nvCxnSpPr>
        <p:spPr>
          <a:xfrm rot="10800000">
            <a:off x="5363765" y="1709627"/>
            <a:ext cx="1282200" cy="9102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3" name="Google Shape;583;p42"/>
          <p:cNvSpPr/>
          <p:nvPr/>
        </p:nvSpPr>
        <p:spPr>
          <a:xfrm>
            <a:off x="5864086" y="1007914"/>
            <a:ext cx="2252871" cy="65598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확인 버튼 클릭 시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삭제 완료</a:t>
            </a:r>
            <a:endParaRPr/>
          </a:p>
        </p:txBody>
      </p:sp>
      <p:sp>
        <p:nvSpPr>
          <p:cNvPr id="584" name="Google Shape;584;p42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2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2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43" descr="텍스트, 스크린샷, 실내, 여러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579" y="932091"/>
            <a:ext cx="6392783" cy="402055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3"/>
          <p:cNvSpPr txBox="1"/>
          <p:nvPr/>
        </p:nvSpPr>
        <p:spPr>
          <a:xfrm>
            <a:off x="228600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목록(약식정보)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593" name="Google Shape;593;p43"/>
          <p:cNvSpPr/>
          <p:nvPr/>
        </p:nvSpPr>
        <p:spPr>
          <a:xfrm>
            <a:off x="487968" y="1351541"/>
            <a:ext cx="2672861" cy="53399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1.각 챔피언에 마우스 오버 시 해당 챔피언의 약식 정보 제공</a:t>
            </a:r>
            <a:endParaRPr/>
          </a:p>
        </p:txBody>
      </p:sp>
      <p:sp>
        <p:nvSpPr>
          <p:cNvPr id="594" name="Google Shape;594;p43"/>
          <p:cNvSpPr/>
          <p:nvPr/>
        </p:nvSpPr>
        <p:spPr>
          <a:xfrm>
            <a:off x="1460704" y="2202499"/>
            <a:ext cx="719787" cy="8134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3"/>
          <p:cNvSpPr/>
          <p:nvPr/>
        </p:nvSpPr>
        <p:spPr>
          <a:xfrm rot="4037267">
            <a:off x="1462348" y="2913264"/>
            <a:ext cx="303279" cy="20539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3"/>
          <p:cNvSpPr/>
          <p:nvPr/>
        </p:nvSpPr>
        <p:spPr>
          <a:xfrm>
            <a:off x="3438406" y="1351541"/>
            <a:ext cx="3055836" cy="5907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챔피언 사진 또는 챔피언명을 클릭하면 정보조회 화면으로 이동</a:t>
            </a:r>
            <a:endParaRPr/>
          </a:p>
        </p:txBody>
      </p:sp>
      <p:sp>
        <p:nvSpPr>
          <p:cNvPr id="597" name="Google Shape;597;p43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3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3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4"/>
          <p:cNvSpPr txBox="1"/>
          <p:nvPr/>
        </p:nvSpPr>
        <p:spPr>
          <a:xfrm>
            <a:off x="222885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정보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6162" y="742122"/>
            <a:ext cx="5096343" cy="437547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4"/>
          <p:cNvSpPr/>
          <p:nvPr/>
        </p:nvSpPr>
        <p:spPr>
          <a:xfrm>
            <a:off x="4380166" y="3773069"/>
            <a:ext cx="4520847" cy="62830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4"/>
          <p:cNvSpPr/>
          <p:nvPr/>
        </p:nvSpPr>
        <p:spPr>
          <a:xfrm>
            <a:off x="409242" y="3773069"/>
            <a:ext cx="2449057" cy="69059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평가</a:t>
            </a:r>
            <a:endParaRPr/>
          </a:p>
        </p:txBody>
      </p:sp>
      <p:cxnSp>
        <p:nvCxnSpPr>
          <p:cNvPr id="608" name="Google Shape;608;p44"/>
          <p:cNvCxnSpPr>
            <a:endCxn id="607" idx="3"/>
          </p:cNvCxnSpPr>
          <p:nvPr/>
        </p:nvCxnSpPr>
        <p:spPr>
          <a:xfrm rot="10800000">
            <a:off x="2858299" y="4118367"/>
            <a:ext cx="15219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9" name="Google Shape;609;p44"/>
          <p:cNvSpPr/>
          <p:nvPr/>
        </p:nvSpPr>
        <p:spPr>
          <a:xfrm>
            <a:off x="4124390" y="1224024"/>
            <a:ext cx="4898115" cy="220374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4"/>
          <p:cNvSpPr/>
          <p:nvPr/>
        </p:nvSpPr>
        <p:spPr>
          <a:xfrm>
            <a:off x="409242" y="1983466"/>
            <a:ext cx="2449057" cy="69059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정보</a:t>
            </a:r>
            <a:endParaRPr/>
          </a:p>
        </p:txBody>
      </p:sp>
      <p:cxnSp>
        <p:nvCxnSpPr>
          <p:cNvPr id="611" name="Google Shape;611;p44"/>
          <p:cNvCxnSpPr>
            <a:stCxn id="609" idx="1"/>
            <a:endCxn id="610" idx="3"/>
          </p:cNvCxnSpPr>
          <p:nvPr/>
        </p:nvCxnSpPr>
        <p:spPr>
          <a:xfrm flipH="1">
            <a:off x="2858390" y="2325897"/>
            <a:ext cx="1266000" cy="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2" name="Google Shape;612;p44"/>
          <p:cNvSpPr/>
          <p:nvPr/>
        </p:nvSpPr>
        <p:spPr>
          <a:xfrm>
            <a:off x="5876459" y="856850"/>
            <a:ext cx="1176572" cy="36717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4"/>
          <p:cNvSpPr/>
          <p:nvPr/>
        </p:nvSpPr>
        <p:spPr>
          <a:xfrm>
            <a:off x="409242" y="835610"/>
            <a:ext cx="2449057" cy="69059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스토리</a:t>
            </a:r>
            <a:endParaRPr/>
          </a:p>
        </p:txBody>
      </p:sp>
      <p:cxnSp>
        <p:nvCxnSpPr>
          <p:cNvPr id="614" name="Google Shape;614;p44"/>
          <p:cNvCxnSpPr>
            <a:stCxn id="612" idx="1"/>
            <a:endCxn id="613" idx="3"/>
          </p:cNvCxnSpPr>
          <p:nvPr/>
        </p:nvCxnSpPr>
        <p:spPr>
          <a:xfrm flipH="1">
            <a:off x="2858159" y="1040437"/>
            <a:ext cx="3018300" cy="140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5" name="Google Shape;615;p44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4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5"/>
          <p:cNvSpPr txBox="1"/>
          <p:nvPr/>
        </p:nvSpPr>
        <p:spPr>
          <a:xfrm>
            <a:off x="232410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정보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362007"/>
            <a:ext cx="4329013" cy="364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1661" y="1362007"/>
            <a:ext cx="4572000" cy="378149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5"/>
          <p:cNvSpPr/>
          <p:nvPr/>
        </p:nvSpPr>
        <p:spPr>
          <a:xfrm>
            <a:off x="402848" y="792906"/>
            <a:ext cx="3222780" cy="47958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정보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(일반 유저 or 비회원)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5"/>
          <p:cNvSpPr/>
          <p:nvPr/>
        </p:nvSpPr>
        <p:spPr>
          <a:xfrm>
            <a:off x="5326539" y="792906"/>
            <a:ext cx="2800749" cy="47958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챔피언정보(관리자)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5"/>
          <p:cNvSpPr/>
          <p:nvPr/>
        </p:nvSpPr>
        <p:spPr>
          <a:xfrm>
            <a:off x="8459798" y="1272487"/>
            <a:ext cx="620257" cy="33890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5"/>
          <p:cNvSpPr/>
          <p:nvPr/>
        </p:nvSpPr>
        <p:spPr>
          <a:xfrm>
            <a:off x="4983755" y="1743629"/>
            <a:ext cx="3121435" cy="7445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관리자계정으로 로그인 시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수정 가능</a:t>
            </a:r>
            <a:endParaRPr/>
          </a:p>
        </p:txBody>
      </p:sp>
      <p:cxnSp>
        <p:nvCxnSpPr>
          <p:cNvPr id="629" name="Google Shape;629;p45"/>
          <p:cNvCxnSpPr>
            <a:endCxn id="628" idx="3"/>
          </p:cNvCxnSpPr>
          <p:nvPr/>
        </p:nvCxnSpPr>
        <p:spPr>
          <a:xfrm flipH="1">
            <a:off x="8105190" y="1613996"/>
            <a:ext cx="566100" cy="501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0" name="Google Shape;630;p45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5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5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6"/>
          <p:cNvSpPr txBox="1"/>
          <p:nvPr/>
        </p:nvSpPr>
        <p:spPr>
          <a:xfrm>
            <a:off x="2447925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수정(관리자)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638" name="Google Shape;638;p46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3192" y="790537"/>
            <a:ext cx="3332693" cy="430147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6"/>
          <p:cNvSpPr/>
          <p:nvPr/>
        </p:nvSpPr>
        <p:spPr>
          <a:xfrm>
            <a:off x="5639865" y="1534657"/>
            <a:ext cx="780729" cy="32880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0" name="Google Shape;640;p46"/>
          <p:cNvCxnSpPr>
            <a:stCxn id="639" idx="1"/>
            <a:endCxn id="641" idx="3"/>
          </p:cNvCxnSpPr>
          <p:nvPr/>
        </p:nvCxnSpPr>
        <p:spPr>
          <a:xfrm flipH="1">
            <a:off x="4054665" y="1699061"/>
            <a:ext cx="1585200" cy="3261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1" name="Google Shape;641;p46"/>
          <p:cNvSpPr/>
          <p:nvPr/>
        </p:nvSpPr>
        <p:spPr>
          <a:xfrm>
            <a:off x="1727096" y="1622097"/>
            <a:ext cx="2327564" cy="80613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기존 이미지 다운로드 가능</a:t>
            </a: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6649115" y="4692817"/>
            <a:ext cx="780729" cy="32880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" name="Google Shape;643;p46"/>
          <p:cNvCxnSpPr>
            <a:stCxn id="642" idx="1"/>
            <a:endCxn id="644" idx="3"/>
          </p:cNvCxnSpPr>
          <p:nvPr/>
        </p:nvCxnSpPr>
        <p:spPr>
          <a:xfrm rot="10800000">
            <a:off x="3945815" y="4504421"/>
            <a:ext cx="2703300" cy="3528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4" name="Google Shape;644;p46"/>
          <p:cNvSpPr/>
          <p:nvPr/>
        </p:nvSpPr>
        <p:spPr>
          <a:xfrm>
            <a:off x="1835801" y="4151826"/>
            <a:ext cx="2110154" cy="7053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수정할 내용 입력 후 수정 가능</a:t>
            </a:r>
            <a:endParaRPr/>
          </a:p>
        </p:txBody>
      </p:sp>
      <p:sp>
        <p:nvSpPr>
          <p:cNvPr id="645" name="Google Shape;645;p46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7"/>
          <p:cNvSpPr txBox="1"/>
          <p:nvPr/>
        </p:nvSpPr>
        <p:spPr>
          <a:xfrm>
            <a:off x="236220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스토리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653" name="Google Shape;65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42122"/>
            <a:ext cx="9144000" cy="458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7"/>
          <p:cNvSpPr txBox="1"/>
          <p:nvPr/>
        </p:nvSpPr>
        <p:spPr>
          <a:xfrm>
            <a:off x="8490857" y="4702629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7"/>
          <p:cNvSpPr/>
          <p:nvPr/>
        </p:nvSpPr>
        <p:spPr>
          <a:xfrm>
            <a:off x="6593632" y="1629747"/>
            <a:ext cx="2146041" cy="133738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스토리가 긴 경우에 자동으로 스토리 내용이 스크롤 되는 기능 구현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7"/>
          <p:cNvSpPr txBox="1">
            <a:spLocks noGrp="1"/>
          </p:cNvSpPr>
          <p:nvPr>
            <p:ph type="title"/>
          </p:nvPr>
        </p:nvSpPr>
        <p:spPr>
          <a:xfrm>
            <a:off x="7109927" y="286279"/>
            <a:ext cx="2034073" cy="455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 sz="2000">
                <a:solidFill>
                  <a:schemeClr val="lt1"/>
                </a:solidFill>
              </a:rPr>
              <a:t>구현 화면 (16/17)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7" name="Google Shape;657;p47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8"/>
          <p:cNvSpPr txBox="1"/>
          <p:nvPr/>
        </p:nvSpPr>
        <p:spPr>
          <a:xfrm>
            <a:off x="2247900" y="0"/>
            <a:ext cx="4446104" cy="53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 Semi Condensed"/>
              <a:buNone/>
            </a:pPr>
            <a:r>
              <a:rPr lang="ko-KR"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챔피언 평가</a:t>
            </a:r>
            <a:endParaRPr sz="3000" b="1" i="0" u="none" strike="noStrike" cap="none">
              <a:solidFill>
                <a:schemeClr val="dk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665" name="Google Shape;66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742122"/>
            <a:ext cx="4618383" cy="4401378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8"/>
          <p:cNvSpPr/>
          <p:nvPr/>
        </p:nvSpPr>
        <p:spPr>
          <a:xfrm>
            <a:off x="934278" y="1488389"/>
            <a:ext cx="3511825" cy="87712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8"/>
          <p:cNvSpPr/>
          <p:nvPr/>
        </p:nvSpPr>
        <p:spPr>
          <a:xfrm>
            <a:off x="934277" y="2547733"/>
            <a:ext cx="3511825" cy="22979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8"/>
          <p:cNvSpPr/>
          <p:nvPr/>
        </p:nvSpPr>
        <p:spPr>
          <a:xfrm>
            <a:off x="4909930" y="1486937"/>
            <a:ext cx="3200400" cy="877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챔피언 목록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8"/>
          <p:cNvSpPr/>
          <p:nvPr/>
        </p:nvSpPr>
        <p:spPr>
          <a:xfrm>
            <a:off x="4909930" y="3256395"/>
            <a:ext cx="3200400" cy="166394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챔피언의 평가를 최신 순으로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5개씩 정렬하여 페이징 구현 및 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 챔피언 평가 클릭 시 해당 챔피언의 정보 페이지로 이동한다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0" name="Google Shape;670;p48"/>
          <p:cNvCxnSpPr>
            <a:stCxn id="666" idx="3"/>
            <a:endCxn id="668" idx="1"/>
          </p:cNvCxnSpPr>
          <p:nvPr/>
        </p:nvCxnSpPr>
        <p:spPr>
          <a:xfrm rot="10800000" flipH="1">
            <a:off x="4446103" y="1925451"/>
            <a:ext cx="463800" cy="1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1" name="Google Shape;671;p48"/>
          <p:cNvSpPr/>
          <p:nvPr/>
        </p:nvSpPr>
        <p:spPr>
          <a:xfrm>
            <a:off x="4909930" y="2562807"/>
            <a:ext cx="3200400" cy="51946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종합 평가 목록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2" name="Google Shape;672;p48"/>
          <p:cNvCxnSpPr>
            <a:stCxn id="667" idx="3"/>
            <a:endCxn id="671" idx="1"/>
          </p:cNvCxnSpPr>
          <p:nvPr/>
        </p:nvCxnSpPr>
        <p:spPr>
          <a:xfrm rot="10800000" flipH="1">
            <a:off x="4446102" y="2822516"/>
            <a:ext cx="463800" cy="874200"/>
          </a:xfrm>
          <a:prstGeom prst="bentConnector3">
            <a:avLst>
              <a:gd name="adj1" fmla="val 379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73" name="Google Shape;673;p48"/>
          <p:cNvSpPr txBox="1">
            <a:spLocks noGrp="1"/>
          </p:cNvSpPr>
          <p:nvPr>
            <p:ph type="title"/>
          </p:nvPr>
        </p:nvSpPr>
        <p:spPr>
          <a:xfrm>
            <a:off x="7109927" y="286279"/>
            <a:ext cx="2034073" cy="455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 sz="2000">
                <a:solidFill>
                  <a:schemeClr val="lt1"/>
                </a:solidFill>
              </a:rPr>
              <a:t>구현 화면 (17/17)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4" name="Google Shape;674;p48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8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8"/>
          <p:cNvSpPr txBox="1"/>
          <p:nvPr/>
        </p:nvSpPr>
        <p:spPr>
          <a:xfrm>
            <a:off x="0" y="-43543"/>
            <a:ext cx="1952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08. 구현 &amp; 시연</a:t>
            </a:r>
            <a:endParaRPr sz="2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8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기획 의도</a:t>
            </a:r>
            <a:endParaRPr sz="8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-112644" y="1712250"/>
            <a:ext cx="3008243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기획 의도</a:t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3321698" y="1237865"/>
            <a:ext cx="1206759" cy="37944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명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4565780" y="1237865"/>
            <a:ext cx="4099248" cy="379445"/>
          </a:xfrm>
          <a:prstGeom prst="rect">
            <a:avLst/>
          </a:prstGeom>
          <a:solidFill>
            <a:srgbClr val="191919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LOL INVEN</a:t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3334139" y="1716837"/>
            <a:ext cx="1206759" cy="37944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기간</a:t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4578221" y="1716837"/>
            <a:ext cx="4099248" cy="379445"/>
          </a:xfrm>
          <a:prstGeom prst="rect">
            <a:avLst/>
          </a:prstGeom>
          <a:solidFill>
            <a:srgbClr val="191919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2022.09.13 ~  2022.10.14</a:t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3331029" y="2167816"/>
            <a:ext cx="1206759" cy="78066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기획 목표</a:t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4575111" y="2167817"/>
            <a:ext cx="4099248" cy="780660"/>
          </a:xfrm>
          <a:prstGeom prst="rect">
            <a:avLst/>
          </a:prstGeom>
          <a:solidFill>
            <a:srgbClr val="191919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웹 사이트 개발을 통한 전체적인 실력 향상 및 팀원들 간의 커뮤니케이션 능력 향상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3324808" y="3001351"/>
            <a:ext cx="1206759" cy="119742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4568890" y="3001351"/>
            <a:ext cx="4099248" cy="1197428"/>
          </a:xfrm>
          <a:prstGeom prst="rect">
            <a:avLst/>
          </a:prstGeom>
          <a:solidFill>
            <a:srgbClr val="191919"/>
          </a:solidFill>
          <a:ln w="25400" cap="flat" cmpd="sng">
            <a:solidFill>
              <a:srgbClr val="1221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롤 유저 커뮤니티 사이트 개발을 통한 유저들간의 커뮤니케이션을 활성화 시켜 건강한 게임 문화에 기여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 idx="2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 flipH="1">
            <a:off x="3710608" y="2012850"/>
            <a:ext cx="4499113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</a:pPr>
            <a:r>
              <a:rPr lang="ko-KR" sz="8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개발 일정</a:t>
            </a:r>
            <a:endParaRPr sz="8000" b="1" i="0" u="none" strike="noStrike" cap="none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8"/>
          <p:cNvGrpSpPr/>
          <p:nvPr/>
        </p:nvGrpSpPr>
        <p:grpSpPr>
          <a:xfrm>
            <a:off x="4638260" y="2709061"/>
            <a:ext cx="1481413" cy="369333"/>
            <a:chOff x="738881" y="3767581"/>
            <a:chExt cx="2412759" cy="751954"/>
          </a:xfrm>
        </p:grpSpPr>
        <p:sp>
          <p:nvSpPr>
            <p:cNvPr id="151" name="Google Shape;151;p8"/>
            <p:cNvSpPr/>
            <p:nvPr/>
          </p:nvSpPr>
          <p:spPr>
            <a:xfrm>
              <a:off x="738881" y="3799840"/>
              <a:ext cx="2399148" cy="6502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p8"/>
            <p:cNvSpPr txBox="1"/>
            <p:nvPr/>
          </p:nvSpPr>
          <p:spPr>
            <a:xfrm>
              <a:off x="738888" y="3767581"/>
              <a:ext cx="2412752" cy="7519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10.06~10.11</a:t>
              </a: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3" name="Google Shape;153;p8"/>
          <p:cNvSpPr txBox="1"/>
          <p:nvPr/>
        </p:nvSpPr>
        <p:spPr>
          <a:xfrm>
            <a:off x="202669" y="4165651"/>
            <a:ext cx="14609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60B1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및 분석</a:t>
            </a:r>
            <a:endParaRPr sz="1500" b="0" i="0" u="none" strike="noStrike" cap="none">
              <a:solidFill>
                <a:srgbClr val="060B1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8"/>
          <p:cNvSpPr txBox="1"/>
          <p:nvPr/>
        </p:nvSpPr>
        <p:spPr>
          <a:xfrm>
            <a:off x="1687643" y="3816908"/>
            <a:ext cx="147318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중간발표</a:t>
            </a:r>
            <a:endParaRPr/>
          </a:p>
        </p:txBody>
      </p:sp>
      <p:pic>
        <p:nvPicPr>
          <p:cNvPr id="155" name="Google Shape;155;p8" descr="갈매기형 화살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60" y="2421525"/>
            <a:ext cx="313949" cy="3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 descr="갈매기형 화살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5210" y="2797350"/>
            <a:ext cx="281896" cy="317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 descr="갈매기형 화살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970" y="3134821"/>
            <a:ext cx="307184" cy="34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p8" descr="갈매기형 화살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2507" y="2079196"/>
            <a:ext cx="313949" cy="3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 descr="갈매기형 화살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8892" y="1714206"/>
            <a:ext cx="313949" cy="31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개발 일정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0" y="674498"/>
            <a:ext cx="30450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8"/>
          <p:cNvGrpSpPr/>
          <p:nvPr/>
        </p:nvGrpSpPr>
        <p:grpSpPr>
          <a:xfrm>
            <a:off x="3154018" y="3078394"/>
            <a:ext cx="1481413" cy="369332"/>
            <a:chOff x="738881" y="3767581"/>
            <a:chExt cx="2412759" cy="751952"/>
          </a:xfrm>
        </p:grpSpPr>
        <p:sp>
          <p:nvSpPr>
            <p:cNvPr id="164" name="Google Shape;164;p8"/>
            <p:cNvSpPr/>
            <p:nvPr/>
          </p:nvSpPr>
          <p:spPr>
            <a:xfrm>
              <a:off x="738881" y="3799840"/>
              <a:ext cx="2399148" cy="6502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8"/>
            <p:cNvSpPr txBox="1"/>
            <p:nvPr/>
          </p:nvSpPr>
          <p:spPr>
            <a:xfrm>
              <a:off x="738888" y="3767581"/>
              <a:ext cx="2412752" cy="7519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09.24~10.06</a:t>
              </a: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6" name="Google Shape;166;p8"/>
          <p:cNvSpPr txBox="1"/>
          <p:nvPr/>
        </p:nvSpPr>
        <p:spPr>
          <a:xfrm>
            <a:off x="1679417" y="3437356"/>
            <a:ext cx="1481409" cy="3693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09.23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202669" y="3801053"/>
            <a:ext cx="1481409" cy="3693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09.12~09.22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6118809" y="2348957"/>
            <a:ext cx="1481409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10.12~10.13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7600218" y="1992025"/>
            <a:ext cx="1481409" cy="3693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10.14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3163664" y="3437356"/>
            <a:ext cx="147318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sz="1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4654844" y="3090445"/>
            <a:ext cx="147318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통합 테스트</a:t>
            </a:r>
            <a:endParaRPr/>
          </a:p>
        </p:txBody>
      </p:sp>
      <p:sp>
        <p:nvSpPr>
          <p:cNvPr id="172" name="Google Shape;172;p8"/>
          <p:cNvSpPr txBox="1"/>
          <p:nvPr/>
        </p:nvSpPr>
        <p:spPr>
          <a:xfrm>
            <a:off x="6124568" y="2726598"/>
            <a:ext cx="147318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 작업</a:t>
            </a:r>
            <a:endParaRPr/>
          </a:p>
        </p:txBody>
      </p:sp>
      <p:sp>
        <p:nvSpPr>
          <p:cNvPr id="173" name="Google Shape;173;p8"/>
          <p:cNvSpPr txBox="1"/>
          <p:nvPr/>
        </p:nvSpPr>
        <p:spPr>
          <a:xfrm>
            <a:off x="7603468" y="2364568"/>
            <a:ext cx="147318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발표</a:t>
            </a:r>
            <a:endParaRPr/>
          </a:p>
        </p:txBody>
      </p:sp>
      <p:sp>
        <p:nvSpPr>
          <p:cNvPr id="174" name="Google Shape;174;p8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/>
          <p:nvPr/>
        </p:nvSpPr>
        <p:spPr>
          <a:xfrm>
            <a:off x="-142825" y="-185356"/>
            <a:ext cx="64940" cy="51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0" y="-92765"/>
            <a:ext cx="9144000" cy="84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>
                <a:solidFill>
                  <a:schemeClr val="lt1"/>
                </a:solidFill>
              </a:rPr>
              <a:t>개발 일정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2" name="Google Shape;18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65" y="841513"/>
            <a:ext cx="8958470" cy="42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 txBox="1"/>
          <p:nvPr/>
        </p:nvSpPr>
        <p:spPr>
          <a:xfrm>
            <a:off x="8418699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9"/>
          <p:cNvSpPr txBox="1"/>
          <p:nvPr/>
        </p:nvSpPr>
        <p:spPr>
          <a:xfrm>
            <a:off x="8705711" y="0"/>
            <a:ext cx="4382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Annual Report by Slidesgo">
  <a:themeElements>
    <a:clrScheme name="Simple Light">
      <a:dk1>
        <a:srgbClr val="192E40"/>
      </a:dk1>
      <a:lt1>
        <a:srgbClr val="FCFCFC"/>
      </a:lt1>
      <a:dk2>
        <a:srgbClr val="192E40"/>
      </a:dk2>
      <a:lt2>
        <a:srgbClr val="EBF3F8"/>
      </a:lt2>
      <a:accent1>
        <a:srgbClr val="192E40"/>
      </a:accent1>
      <a:accent2>
        <a:srgbClr val="FFC479"/>
      </a:accent2>
      <a:accent3>
        <a:srgbClr val="FF9179"/>
      </a:accent3>
      <a:accent4>
        <a:srgbClr val="192E40"/>
      </a:accent4>
      <a:accent5>
        <a:srgbClr val="CBD9E2"/>
      </a:accent5>
      <a:accent6>
        <a:srgbClr val="FFC479"/>
      </a:accent6>
      <a:hlink>
        <a:srgbClr val="192E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919</Words>
  <Application>Microsoft Office PowerPoint</Application>
  <PresentationFormat>화면 슬라이드 쇼(16:9)</PresentationFormat>
  <Paragraphs>296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Gulim</vt:lpstr>
      <vt:lpstr>Encode Sans Semi Condensed</vt:lpstr>
      <vt:lpstr>Arial</vt:lpstr>
      <vt:lpstr>맑은 고딕</vt:lpstr>
      <vt:lpstr>Gulimche</vt:lpstr>
      <vt:lpstr>Modern Annual Report by Slidesgo</vt:lpstr>
      <vt:lpstr>빅데이터 기반  지능형 서비스 개발자 양성 과정</vt:lpstr>
      <vt:lpstr>목    차</vt:lpstr>
      <vt:lpstr>01</vt:lpstr>
      <vt:lpstr>팀 소개</vt:lpstr>
      <vt:lpstr>02</vt:lpstr>
      <vt:lpstr>기획 의도</vt:lpstr>
      <vt:lpstr>03</vt:lpstr>
      <vt:lpstr>개발 일정</vt:lpstr>
      <vt:lpstr>개발 일정</vt:lpstr>
      <vt:lpstr>04</vt:lpstr>
      <vt:lpstr>개발 환경</vt:lpstr>
      <vt:lpstr>05</vt:lpstr>
      <vt:lpstr>유스케이스</vt:lpstr>
      <vt:lpstr>시퀀스 다이어그램 (1/7)</vt:lpstr>
      <vt:lpstr>시퀀스 다이어그램 (2/7)</vt:lpstr>
      <vt:lpstr>시퀀스 다이어그램 (3/7)</vt:lpstr>
      <vt:lpstr>시퀀스 다이어그램 (4/7)</vt:lpstr>
      <vt:lpstr>시퀀스 다이어그램 (5/7)</vt:lpstr>
      <vt:lpstr>시퀀스 다이어그램 (6/7)</vt:lpstr>
      <vt:lpstr>시퀀스 다이어그램 (7/7)</vt:lpstr>
      <vt:lpstr>클래스 다이어그램</vt:lpstr>
      <vt:lpstr>06</vt:lpstr>
      <vt:lpstr>디렉토리 구성도</vt:lpstr>
      <vt:lpstr>클래스 설계</vt:lpstr>
      <vt:lpstr>서비스 구성도 (사이트 맵)</vt:lpstr>
      <vt:lpstr>07</vt:lpstr>
      <vt:lpstr>변수선언 규칙</vt:lpstr>
      <vt:lpstr>변수선언 규칙</vt:lpstr>
      <vt:lpstr>명명 규칙</vt:lpstr>
      <vt:lpstr>데이터베이스  논리&amp;물리 설계</vt:lpstr>
      <vt:lpstr>08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구현 화면 (16/17)</vt:lpstr>
      <vt:lpstr>구현 화면 (17/17)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기반  지능형 서비스 개발자 양성 과정</dc:title>
  <cp:lastModifiedBy>Office</cp:lastModifiedBy>
  <cp:revision>1</cp:revision>
  <dcterms:modified xsi:type="dcterms:W3CDTF">2022-12-06T00:27:01Z</dcterms:modified>
</cp:coreProperties>
</file>